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7" r:id="rId4"/>
    <p:sldId id="288" r:id="rId5"/>
    <p:sldId id="260" r:id="rId6"/>
    <p:sldId id="261" r:id="rId7"/>
    <p:sldId id="264" r:id="rId8"/>
    <p:sldId id="295" r:id="rId9"/>
    <p:sldId id="293" r:id="rId10"/>
    <p:sldId id="289" r:id="rId11"/>
    <p:sldId id="292" r:id="rId12"/>
    <p:sldId id="284" r:id="rId13"/>
    <p:sldId id="297" r:id="rId14"/>
    <p:sldId id="291" r:id="rId15"/>
    <p:sldId id="283" r:id="rId16"/>
    <p:sldId id="298" r:id="rId17"/>
    <p:sldId id="299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928"/>
    <a:srgbClr val="DD3A29"/>
    <a:srgbClr val="E84E1E"/>
    <a:srgbClr val="EB21E1"/>
    <a:srgbClr val="30DC76"/>
    <a:srgbClr val="12F41D"/>
    <a:srgbClr val="FFFFCC"/>
    <a:srgbClr val="99CCFF"/>
    <a:srgbClr val="FAB8F5"/>
    <a:srgbClr val="E2FA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250" autoAdjust="0"/>
    <p:restoredTop sz="86441" autoAdjust="0"/>
  </p:normalViewPr>
  <p:slideViewPr>
    <p:cSldViewPr>
      <p:cViewPr varScale="1">
        <p:scale>
          <a:sx n="93" d="100"/>
          <a:sy n="93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0080-30A3-4477-9AD6-9903CD73749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3517D-8964-4B66-8754-584BD19D0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14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17D-8964-4B66-8754-584BD19D01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3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68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17D-8964-4B66-8754-584BD19D01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17D-8964-4B66-8754-584BD19D01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69B15-08FB-48AE-BA18-FA04452043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8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C163-CFBB-422F-86A3-D232150B937A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C682-37A5-4421-8878-97430641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7724828" cy="6400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77374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ysClr val="windowText" lastClr="00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2795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hafrul\Desktop\New folder (2)\New folder\BRT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3505200" cy="213359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Shafrul\Desktop\New folder (2)\images (16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3733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Shafrul\Desktop\New folder (2)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007877"/>
            <a:ext cx="3689985" cy="21163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C:\Users\Shafrul\Desktop\New folder (2)\New folder\Lanch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52800"/>
            <a:ext cx="3505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524000" y="228600"/>
            <a:ext cx="56388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5867400"/>
            <a:ext cx="8305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437606" y="3429000"/>
            <a:ext cx="4420394" cy="794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" y="3276600"/>
            <a:ext cx="4114800" cy="1588"/>
          </a:xfrm>
          <a:prstGeom prst="straightConnector1">
            <a:avLst/>
          </a:prstGeom>
          <a:ln w="12700">
            <a:solidFill>
              <a:srgbClr val="EB21E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0600" y="3200400"/>
            <a:ext cx="3962400" cy="1588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3581400" cy="21688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Users\Shafrul\Desktop\New folder (2)\images 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Users\Shafrul\Desktop\New folder (2)\images 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8650" y="1066800"/>
            <a:ext cx="37909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Shafrul\Desktop\New folder (2)\f2b232efa843c48e5a38ecb99145a018.jpg"/>
          <p:cNvPicPr>
            <a:picLocks noChangeAspect="1" noChangeArrowheads="1"/>
          </p:cNvPicPr>
          <p:nvPr/>
        </p:nvPicPr>
        <p:blipFill>
          <a:blip r:embed="rId6"/>
          <a:srcRect r="2000" b="14286"/>
          <a:stretch>
            <a:fillRect/>
          </a:stretch>
        </p:blipFill>
        <p:spPr bwMode="auto">
          <a:xfrm>
            <a:off x="4419601" y="3429000"/>
            <a:ext cx="3886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524000" y="228600"/>
            <a:ext cx="55626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5715000"/>
            <a:ext cx="81534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কেনাকাটা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257800"/>
            <a:ext cx="38862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1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কুরিগ্রামঃ নাগেশ্বরীতে পিঠা বানার মেলা </a:t>
            </a:r>
            <a:endParaRPr lang="en-US" sz="1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20094" y="3314700"/>
            <a:ext cx="4495006" cy="794"/>
          </a:xfrm>
          <a:prstGeom prst="straightConnector1">
            <a:avLst/>
          </a:prstGeom>
          <a:ln w="28575">
            <a:solidFill>
              <a:srgbClr val="DD3A2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" y="3352800"/>
            <a:ext cx="36576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43400" y="3352800"/>
            <a:ext cx="38862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562602" cy="34290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5257800"/>
            <a:ext cx="8610600" cy="11430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মুলধন ও মুনাফা জাতীয় লেনদেনের পার্থক্য নিরুপন কর ।</a:t>
            </a:r>
          </a:p>
        </p:txBody>
      </p:sp>
      <p:pic>
        <p:nvPicPr>
          <p:cNvPr id="9" name="Picture 8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1222075" cy="2971800"/>
          </a:xfrm>
          <a:prstGeom prst="rect">
            <a:avLst/>
          </a:prstGeom>
        </p:spPr>
      </p:pic>
      <p:pic>
        <p:nvPicPr>
          <p:cNvPr id="10" name="Picture 9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9999" y="2286000"/>
            <a:ext cx="1140125" cy="2819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9600" y="5029200"/>
            <a:ext cx="79248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384016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"/>
            <a:ext cx="4114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3104864" y="3845256"/>
            <a:ext cx="2895600" cy="533400"/>
          </a:xfrm>
          <a:prstGeom prst="ellips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52632" y="3880512"/>
            <a:ext cx="978408" cy="484632"/>
          </a:xfrm>
          <a:prstGeom prst="rightArrow">
            <a:avLst/>
          </a:prstGeom>
          <a:ln>
            <a:solidFill>
              <a:srgbClr val="E84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1828801" y="3886200"/>
            <a:ext cx="978408" cy="484632"/>
          </a:xfrm>
          <a:prstGeom prst="rightArrow">
            <a:avLst/>
          </a:prstGeom>
          <a:ln>
            <a:solidFill>
              <a:srgbClr val="EB2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1840992" y="4773168"/>
            <a:ext cx="978408" cy="484632"/>
          </a:xfrm>
          <a:prstGeom prst="rightArrow">
            <a:avLst/>
          </a:prstGeom>
          <a:ln>
            <a:solidFill>
              <a:srgbClr val="EB2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1828800" y="5715000"/>
            <a:ext cx="978408" cy="484632"/>
          </a:xfrm>
          <a:prstGeom prst="rightArrow">
            <a:avLst/>
          </a:prstGeom>
          <a:ln>
            <a:solidFill>
              <a:srgbClr val="EB2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04864" y="4724400"/>
            <a:ext cx="2895600" cy="533400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04864" y="5679744"/>
            <a:ext cx="2895600" cy="5334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60592" y="4806288"/>
            <a:ext cx="978408" cy="484632"/>
          </a:xfrm>
          <a:prstGeom prst="rightArrow">
            <a:avLst/>
          </a:prstGeom>
          <a:ln>
            <a:solidFill>
              <a:srgbClr val="DD3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67736" y="5715000"/>
            <a:ext cx="978408" cy="484632"/>
          </a:xfrm>
          <a:prstGeom prst="rightArrow">
            <a:avLst/>
          </a:prstGeom>
          <a:ln>
            <a:solidFill>
              <a:srgbClr val="DD3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4800" y="38100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দীর্ঘমেয়াদী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47244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অনিয়মিত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56388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15200" y="38100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স্বল্পমেয়াদী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15200" y="47244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15200" y="5638800"/>
            <a:ext cx="1447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009900" y="1790700"/>
            <a:ext cx="3124200" cy="1588"/>
          </a:xfrm>
          <a:prstGeom prst="straightConnector1">
            <a:avLst/>
          </a:prstGeom>
          <a:ln w="28575">
            <a:solidFill>
              <a:srgbClr val="E84E1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" y="3581400"/>
            <a:ext cx="83820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5800" y="6400800"/>
            <a:ext cx="79248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914400"/>
          </a:xfrm>
          <a:solidFill>
            <a:srgbClr val="99CCFF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i="1" cap="all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i="1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cap="all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b="1" i="1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cap="all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i="1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cap="all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i="1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cap="all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b="1" i="1" cap="all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3962400" cy="3376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4343400" cy="5847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3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(দীর্মেয়াদী)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000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33600"/>
            <a:ext cx="3588605" cy="335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5638800"/>
            <a:ext cx="3810000" cy="5847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নির্মান (দীর্ঘ মেয়াদী)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62300" y="3771900"/>
            <a:ext cx="3429000" cy="1588"/>
          </a:xfrm>
          <a:prstGeom prst="straightConnector1">
            <a:avLst/>
          </a:prstGeom>
          <a:ln w="28575">
            <a:solidFill>
              <a:srgbClr val="E84E1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2000" y="6477000"/>
            <a:ext cx="7924800" cy="1588"/>
          </a:xfrm>
          <a:prstGeom prst="straightConnector1">
            <a:avLst/>
          </a:prstGeom>
          <a:ln w="19050">
            <a:solidFill>
              <a:srgbClr val="EB21E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" y="1752600"/>
            <a:ext cx="7848600" cy="1588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5562600"/>
            <a:ext cx="7924800" cy="1588"/>
          </a:xfrm>
          <a:prstGeom prst="straightConnector1">
            <a:avLst/>
          </a:prstGeom>
          <a:ln w="1905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-2514600" y="3505200"/>
            <a:ext cx="59436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943600" y="3429000"/>
            <a:ext cx="5715000" cy="762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438400"/>
          <a:ext cx="8153400" cy="280525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66800"/>
                <a:gridCol w="702335"/>
                <a:gridCol w="6384265"/>
              </a:tblGrid>
              <a:tr h="502920">
                <a:tc gridSpan="2">
                  <a:txBody>
                    <a:bodyPr/>
                    <a:lstStyle/>
                    <a:p>
                      <a:pPr algn="just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রিখ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226133">
                <a:tc>
                  <a:txBody>
                    <a:bodyPr/>
                    <a:lstStyle/>
                    <a:p>
                      <a:pPr algn="just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এপ্রিল      </a:t>
                      </a:r>
                    </a:p>
                    <a:p>
                      <a:pPr algn="just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১২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নাগেশ্বরী হতে কুরিগ্রামে ব্যবসায় স্থানান্তর বাবদ ব্যয় ১২,০০০ টাকা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মনিহারি দ্রব্যাদি ক্রয় ১,০০০ টাকা 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নতুন মেশিন ক্রয় ৪০, টাকা 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নতুন মেশিন সংস্থাপন ব্যয় ২,৫০০ টাকা 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পুরাতন কম্পিউটার মেরামত ব্যয় ১,০০০ টাকা </a:t>
                      </a:r>
                    </a:p>
                    <a:p>
                      <a:pPr algn="just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অফিসের গাড়ির জন্য নতুন ব্যাটারী ও টায়ার ক্রয় ২৫,০০০ টাকা ।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257800"/>
            <a:ext cx="80010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) বিলম্বিত মুনাফা জাতীয় ব্যয়ের পরিমান কত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মুলধন জাতীয় ব্যায়ের পরিমান কত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৪ তারিখে ক্রীত মেশিন ৪৫,০০০টাকায় বিক্রয় করা হলে , মুলধন জাতীয় প্রাপ্তি ও মুলধন জাতীয়  আয়ের পরিমান কত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1534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জনাব নিরুপমা রায়ের ব্যবসায়ে ২০১৫ সালের এপ্রিল মাসে নিম্নোক্ত লেনদেন সমুহ সংগঠিত হয়েছে -- </a:t>
            </a:r>
            <a:endParaRPr lang="en-US" sz="2000" dirty="0"/>
          </a:p>
        </p:txBody>
      </p:sp>
      <p:pic>
        <p:nvPicPr>
          <p:cNvPr id="7" name="Picture 6" descr="10353548_365085780360663_5308469925829331783_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3400" y="381000"/>
            <a:ext cx="4038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30DC76"/>
            </a:solidFill>
          </a:ln>
          <a:effectLst/>
        </p:spPr>
      </p:pic>
      <p:sp>
        <p:nvSpPr>
          <p:cNvPr id="8" name="Oval 7"/>
          <p:cNvSpPr/>
          <p:nvPr/>
        </p:nvSpPr>
        <p:spPr>
          <a:xfrm>
            <a:off x="5029200" y="685800"/>
            <a:ext cx="3429000" cy="990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B2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705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জনাব নিরুপমা রায়ের ব্যাবসায়ের বিলম্বিত মুনাফা জাতীয়  ব্যায়ের পরিমান নির্ণয় করা হলঃ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1" y="1371600"/>
          <a:ext cx="62484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006"/>
                <a:gridCol w="1311394"/>
              </a:tblGrid>
              <a:tr h="558800">
                <a:tc>
                  <a:txBody>
                    <a:bodyPr/>
                    <a:lstStyle/>
                    <a:p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4B9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r>
                        <a:rPr lang="bn-BD" sz="2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1D438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ব্যবসায় স্থানান্ত্রর  বাবদ ব্যয়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u="none" baseline="0" dirty="0" smtClean="0">
                          <a:latin typeface="NikoshBAN" pitchFamily="2" charset="0"/>
                          <a:cs typeface="NikoshBAN" pitchFamily="2" charset="0"/>
                        </a:rPr>
                        <a:t>১২,০০</a:t>
                      </a:r>
                      <a:endParaRPr lang="en-US" sz="2000" u="none" baseline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AFBBD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3048000"/>
            <a:ext cx="6324600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 ) জনাব নিরুপমা রায়ের ব্যাবসায়ের মুলধন  জাতীয়  ব্যায়ের পরিমান নির্ণয় করা হলঃ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505200"/>
          <a:ext cx="63246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703"/>
                <a:gridCol w="1343978"/>
                <a:gridCol w="1264920"/>
              </a:tblGrid>
              <a:tr h="304800">
                <a:tc>
                  <a:txBody>
                    <a:bodyPr/>
                    <a:lstStyle/>
                    <a:p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CBB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বিস্তারিত টাকা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3E9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1D438"/>
                    </a:solidFill>
                  </a:tcPr>
                </a:tc>
              </a:tr>
              <a:tr h="1112519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মেশিন ক্রয়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 নতুন মেশিন সংস্থাপন ব্যয়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 অফিসের গাডীর জন্য নতুন ব্যাটারী ওটায়ার ক্রয়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মুলধন  জাতীয় ব্যয়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AB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২০০০</a:t>
                      </a:r>
                    </a:p>
                    <a:p>
                      <a:pPr algn="l"/>
                      <a:r>
                        <a:rPr lang="bn-BD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৪২০০০</a:t>
                      </a:r>
                    </a:p>
                    <a:p>
                      <a:pPr algn="l"/>
                      <a:r>
                        <a:rPr lang="bn-BD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২৫,০০</a:t>
                      </a:r>
                      <a:r>
                        <a:rPr lang="bn-BD" u="non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u="none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D7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bn-BD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৬৭,৫০০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143000" y="2819400"/>
            <a:ext cx="6324600" cy="1588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6800" y="5638800"/>
            <a:ext cx="64770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143000" y="304800"/>
            <a:ext cx="7086600" cy="1371600"/>
          </a:xfrm>
          <a:prstGeom prst="leftRightArrow">
            <a:avLst/>
          </a:prstGeom>
          <a:solidFill>
            <a:srgbClr val="23E9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গ)জনাব নিরুপমা রায়ের ব্যবসায়ের মুলধন জাতীয় প্রাপ্তি ও মুলধন জাতীয়  আয়ের পরিমান  নির্নয় করা হলঃ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905000"/>
          <a:ext cx="647700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13"/>
                <a:gridCol w="1538288"/>
                <a:gridCol w="1295400"/>
              </a:tblGrid>
              <a:tr h="304800">
                <a:tc>
                  <a:txBody>
                    <a:bodyPr/>
                    <a:lstStyle/>
                    <a:p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1D8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বিস্তারিত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A4EE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r>
                        <a:rPr lang="bn-BD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25E78F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r>
                        <a:rPr lang="bn-BD" u="sng" dirty="0" smtClean="0">
                          <a:latin typeface="NikoshBAN" pitchFamily="2" charset="0"/>
                          <a:cs typeface="NikoshBAN" pitchFamily="2" charset="0"/>
                        </a:rPr>
                        <a:t>মেশিন</a:t>
                      </a:r>
                      <a:r>
                        <a:rPr lang="bn-BD" u="sng" baseline="0" dirty="0" smtClean="0">
                          <a:latin typeface="NikoshBAN" pitchFamily="2" charset="0"/>
                          <a:cs typeface="NikoshBAN" pitchFamily="2" charset="0"/>
                        </a:rPr>
                        <a:t> বাবদ মুলধন জাতীয় প্রাপ্তিঃ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ক্রীত মেশিন বিক্রয় বাবদ প্রাপ্তি 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মেশিনের বিক্রয়মুল্য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নতুন মেশিন ক্রয়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নতুন মেশিন সংস্থাপন ব্যয় 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মুলধন জাতীয় আয়ের পরিমান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bn-BD" u="sng" baseline="0" dirty="0" smtClean="0">
                          <a:latin typeface="NikoshBAN" pitchFamily="2" charset="0"/>
                          <a:cs typeface="NikoshBAN" pitchFamily="2" charset="0"/>
                        </a:rPr>
                        <a:t>২৫০০</a:t>
                      </a:r>
                      <a:endParaRPr lang="en-US" u="sng" baseline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r>
                        <a:rPr lang="bn-BD" u="sng" baseline="0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</a:p>
                    <a:p>
                      <a:r>
                        <a:rPr lang="bn-BD" u="none" baseline="0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</a:p>
                    <a:p>
                      <a:endParaRPr lang="bn-BD" u="none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u="none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u="sng" baseline="0" dirty="0" smtClean="0">
                          <a:latin typeface="NikoshBAN" pitchFamily="2" charset="0"/>
                          <a:cs typeface="NikoshBAN" pitchFamily="2" charset="0"/>
                        </a:rPr>
                        <a:t>--৪২,৫০০</a:t>
                      </a:r>
                    </a:p>
                    <a:p>
                      <a:r>
                        <a:rPr lang="bn-BD" u="dbl" baseline="0" dirty="0" smtClean="0">
                          <a:latin typeface="NikoshBAN" pitchFamily="2" charset="0"/>
                          <a:cs typeface="NikoshBAN" pitchFamily="2" charset="0"/>
                        </a:rPr>
                        <a:t>২৫০০</a:t>
                      </a:r>
                      <a:endParaRPr lang="en-US" u="dbl" baseline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BBFDFA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447800" y="4876800"/>
            <a:ext cx="6629400" cy="1588"/>
          </a:xfrm>
          <a:prstGeom prst="straightConnector1">
            <a:avLst/>
          </a:prstGeom>
          <a:ln w="28575">
            <a:solidFill>
              <a:srgbClr val="DD3A2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47800" y="381000"/>
            <a:ext cx="6629400" cy="1143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 </a:t>
            </a:r>
            <a:r>
              <a:rPr lang="bn-BD" sz="4000" dirty="0" smtClean="0">
                <a:solidFill>
                  <a:srgbClr val="C00000"/>
                </a:solidFill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1828800"/>
            <a:ext cx="6705600" cy="4876800"/>
          </a:xfrm>
          <a:prstGeom prst="roundRect">
            <a:avLst/>
          </a:prstGeom>
          <a:solidFill>
            <a:srgbClr val="E2F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নিম্নোক্ত প্রশ্ন গুলোর সঠিক উওর দা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১।মুনাফা জাতীয় আয় বলতে কি বুঝ ।</a:t>
            </a:r>
          </a:p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২।মুলধন জাতীয় আয় বলতে কি বুঝ । </a:t>
            </a:r>
          </a:p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৩।বিলম্বিত মুনাফা জাতীয় ব্যয় কি । </a:t>
            </a:r>
          </a:p>
          <a:p>
            <a:pPr marL="342900" indent="-3429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৪।বাকীতে আলমারী ক্রয় ২০,০০০ টাকা  কোন ধরনের হিসাব। </a:t>
            </a:r>
          </a:p>
          <a:p>
            <a:pPr marL="342900" indent="-342900"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5562600"/>
            <a:ext cx="6019800" cy="762000"/>
          </a:xfrm>
          <a:prstGeom prst="ellipse">
            <a:avLst/>
          </a:prstGeom>
          <a:solidFill>
            <a:srgbClr val="30D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সৎ সংগে সর্গে বাস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Tulip_bloo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993475" cy="5334000"/>
          </a:xfrm>
          <a:prstGeom prst="rect">
            <a:avLst/>
          </a:prstGeom>
        </p:spPr>
      </p:pic>
      <p:pic>
        <p:nvPicPr>
          <p:cNvPr id="6" name="Picture 5" descr="Tulip_bloo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7200" y="914400"/>
            <a:ext cx="838199" cy="563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71600" y="1676400"/>
            <a:ext cx="6553200" cy="1588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524000" y="1219200"/>
            <a:ext cx="625151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4572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4495800"/>
            <a:ext cx="6477000" cy="990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C00000"/>
                </a:solidFill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মুলধন ও মুনাফা জাতীয় হিসাবের   তালিকা তৈরী কর।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flipV="1">
            <a:off x="533400" y="5562600"/>
            <a:ext cx="8305800" cy="198118"/>
          </a:xfrm>
          <a:prstGeom prst="leftRightArrow">
            <a:avLst/>
          </a:prstGeom>
          <a:solidFill>
            <a:srgbClr val="E84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993475" cy="4572000"/>
          </a:xfrm>
          <a:prstGeom prst="rect">
            <a:avLst/>
          </a:prstGeom>
        </p:spPr>
      </p:pic>
      <p:pic>
        <p:nvPicPr>
          <p:cNvPr id="8" name="Picture 7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77199" y="914400"/>
            <a:ext cx="8381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8845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139"/>
            <a:ext cx="2971800" cy="8532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685800"/>
            <a:ext cx="0" cy="4709339"/>
          </a:xfrm>
          <a:prstGeom prst="line">
            <a:avLst/>
          </a:prstGeom>
          <a:ln w="57150"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246825" y="3001576"/>
            <a:ext cx="2956739" cy="1588"/>
          </a:xfrm>
          <a:prstGeom prst="line">
            <a:avLst/>
          </a:prstGeom>
          <a:ln w="57150"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50831" y="3001576"/>
            <a:ext cx="2956739" cy="1588"/>
          </a:xfrm>
          <a:prstGeom prst="line">
            <a:avLst/>
          </a:prstGeom>
          <a:ln w="57150"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15000" y="1295400"/>
            <a:ext cx="22860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38200" y="442139"/>
            <a:ext cx="7772400" cy="5806261"/>
            <a:chOff x="838200" y="442139"/>
            <a:chExt cx="7772400" cy="5806261"/>
          </a:xfrm>
        </p:grpSpPr>
        <p:sp>
          <p:nvSpPr>
            <p:cNvPr id="3" name="TextBox 2"/>
            <p:cNvSpPr txBox="1"/>
            <p:nvPr/>
          </p:nvSpPr>
          <p:spPr>
            <a:xfrm>
              <a:off x="5486400" y="457200"/>
              <a:ext cx="2895600" cy="858857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57800" y="3886200"/>
              <a:ext cx="3352800" cy="235767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বিষয়ঃ হিসাব বিজ্ঞান </a:t>
              </a:r>
            </a:p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নবম শ্রেনী</a:t>
              </a:r>
            </a:p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মোট শিক্ষার্থীঃ ৪০ জন </a:t>
              </a:r>
            </a:p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সময়ঃ ৫০ মিনিট</a:t>
              </a:r>
            </a:p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18.04. 2016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20481" name="Picture 1" descr="C:\Users\Himel\Desktop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1295400"/>
              <a:ext cx="22860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914400" y="442139"/>
              <a:ext cx="2971800" cy="853261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শিক্ষক পরিচিতি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38200" y="3810000"/>
              <a:ext cx="3200400" cy="24384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মোঃ</a:t>
              </a:r>
              <a:r>
                <a:rPr kumimoji="0" lang="bn-BD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B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জহুরুল</a:t>
              </a:r>
              <a:r>
                <a:rPr kumimoji="0" lang="bn-BD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ইসলাম                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প্রভাষক </a:t>
              </a:r>
              <a:r>
                <a:rPr kumimoji="0" lang="bn-B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(ব্যবসায় শিক্ষা)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দাউদপুর বালিকা উচ্চ বিদ্যালয়</a:t>
              </a:r>
              <a:r>
                <a:rPr kumimoji="0" lang="bn-BD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ও কলেজ, নবাবগঞ্জ, দিনাজপুর ।</a:t>
              </a:r>
              <a:endPara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মোবাইলঃ ০১৭১৬২৯৭২৯৬</a:t>
              </a:r>
            </a:p>
            <a:p>
              <a:pPr lvl="0" algn="just">
                <a:spcBef>
                  <a:spcPct val="20000"/>
                </a:spcBef>
                <a:defRPr/>
              </a:pP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Gmail:zahurul80bd@mail.com</a:t>
              </a:r>
              <a:endPara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pic>
        <p:nvPicPr>
          <p:cNvPr id="19" name="Picture 18" descr="20151120_095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08992" y="1505607"/>
            <a:ext cx="2438402" cy="2017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667052">
            <a:off x="2362200" y="2286000"/>
            <a:ext cx="5105400" cy="2209800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</a:rPr>
              <a:t>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 rot="20178224">
            <a:off x="2514600" y="1600200"/>
            <a:ext cx="1447800" cy="99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800600" y="1371600"/>
            <a:ext cx="3444240" cy="215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15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81000" y="3886200"/>
            <a:ext cx="3733799" cy="2496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1" name="Picture 1" descr="C:\Users\Shafrul\Desktop\New folder (2)\images (177)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800600" y="3886200"/>
            <a:ext cx="3581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11"/>
          <p:cNvGrpSpPr/>
          <p:nvPr/>
        </p:nvGrpSpPr>
        <p:grpSpPr>
          <a:xfrm>
            <a:off x="533400" y="1371600"/>
            <a:ext cx="3860277" cy="2133600"/>
            <a:chOff x="388556" y="228600"/>
            <a:chExt cx="3497644" cy="2792001"/>
          </a:xfrm>
        </p:grpSpPr>
        <p:pic>
          <p:nvPicPr>
            <p:cNvPr id="7" name="Picture 6" descr="vs-ibm-1620.jpg"/>
            <p:cNvPicPr/>
            <p:nvPr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388556" y="228601"/>
              <a:ext cx="1592644" cy="1180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defaultCAB1S5CS.jpg"/>
            <p:cNvPicPr/>
            <p:nvPr/>
          </p:nvPicPr>
          <p:blipFill>
            <a:blip r:embed="rId6">
              <a:lum/>
            </a:blip>
            <a:stretch>
              <a:fillRect/>
            </a:stretch>
          </p:blipFill>
          <p:spPr>
            <a:xfrm>
              <a:off x="388556" y="1408612"/>
              <a:ext cx="1672621" cy="15733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 descr="tv.jpeg"/>
            <p:cNvPicPr/>
            <p:nvPr/>
          </p:nvPicPr>
          <p:blipFill>
            <a:blip r:embed="rId7">
              <a:lum/>
            </a:blip>
            <a:stretch>
              <a:fillRect/>
            </a:stretch>
          </p:blipFill>
          <p:spPr>
            <a:xfrm>
              <a:off x="2133600" y="228600"/>
              <a:ext cx="1752600" cy="12478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42" name="Picture 2" descr="C:\Users\Shafrul\Desktop\New folder (2)\download (2).jpg"/>
            <p:cNvPicPr>
              <a:picLocks noChangeAspect="1" noChangeArrowheads="1"/>
            </p:cNvPicPr>
            <p:nvPr/>
          </p:nvPicPr>
          <p:blipFill>
            <a:blip r:embed="rId8">
              <a:lum/>
            </a:blip>
            <a:srcRect/>
            <a:stretch>
              <a:fillRect/>
            </a:stretch>
          </p:blipFill>
          <p:spPr bwMode="auto">
            <a:xfrm>
              <a:off x="1908136" y="1408612"/>
              <a:ext cx="1932510" cy="16119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Rounded Rectangular Callout 10"/>
          <p:cNvSpPr/>
          <p:nvPr/>
        </p:nvSpPr>
        <p:spPr>
          <a:xfrm>
            <a:off x="2209800" y="381000"/>
            <a:ext cx="4572000" cy="762000"/>
          </a:xfrm>
          <a:prstGeom prst="wedgeRoundRectCallout">
            <a:avLst/>
          </a:prstGeom>
          <a:gradFill flip="none" rotWithShape="1">
            <a:gsLst>
              <a:gs pos="0">
                <a:srgbClr val="EB21E1">
                  <a:tint val="66000"/>
                  <a:satMod val="160000"/>
                </a:srgbClr>
              </a:gs>
              <a:gs pos="50000">
                <a:srgbClr val="EB21E1">
                  <a:tint val="44500"/>
                  <a:satMod val="160000"/>
                </a:srgbClr>
              </a:gs>
              <a:gs pos="100000">
                <a:srgbClr val="EB21E1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গুলো দেখে চিন্তা কর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943100" y="3848100"/>
            <a:ext cx="5105400" cy="1588"/>
          </a:xfrm>
          <a:prstGeom prst="straightConnector1">
            <a:avLst/>
          </a:prstGeom>
          <a:ln w="28575">
            <a:solidFill>
              <a:srgbClr val="DD3A2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" y="3657600"/>
            <a:ext cx="3886200" cy="1588"/>
          </a:xfrm>
          <a:prstGeom prst="straightConnector1">
            <a:avLst/>
          </a:prstGeom>
          <a:ln w="28575">
            <a:solidFill>
              <a:srgbClr val="EB21E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24400" y="3657600"/>
            <a:ext cx="3657600" cy="1588"/>
          </a:xfrm>
          <a:prstGeom prst="straightConnector1">
            <a:avLst/>
          </a:prstGeom>
          <a:ln w="28575">
            <a:solidFill>
              <a:srgbClr val="23E9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9600" y="6477000"/>
            <a:ext cx="7924800" cy="762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524000"/>
            <a:ext cx="4038600" cy="2362200"/>
          </a:xfrm>
          <a:prstGeom prst="roundRect">
            <a:avLst>
              <a:gd name="adj" fmla="val 0"/>
            </a:avLst>
          </a:prstGeom>
          <a:blipFill>
            <a:blip r:embed="rId2">
              <a:lum bright="10000"/>
            </a:blip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ro1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876801" y="1524328"/>
            <a:ext cx="3810000" cy="236187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13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1000" y="4191001"/>
            <a:ext cx="3886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 descr="C:\Users\Shafrul\Desktop\New folder (2)\images 5.jpg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4800600" y="4114800"/>
            <a:ext cx="3962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066800" y="533400"/>
            <a:ext cx="6400800" cy="762000"/>
          </a:xfrm>
          <a:prstGeom prst="roundRect">
            <a:avLst/>
          </a:prstGeom>
          <a:solidFill>
            <a:srgbClr val="23E9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আরো ছবি দেখি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1700" y="3924300"/>
            <a:ext cx="4800600" cy="1588"/>
          </a:xfrm>
          <a:prstGeom prst="straightConnector1">
            <a:avLst/>
          </a:prstGeom>
          <a:ln w="28575">
            <a:solidFill>
              <a:srgbClr val="E84E1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4038600"/>
            <a:ext cx="4038600" cy="1588"/>
          </a:xfrm>
          <a:prstGeom prst="straightConnector1">
            <a:avLst/>
          </a:prstGeom>
          <a:ln w="28575">
            <a:solidFill>
              <a:srgbClr val="30DC7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3962400"/>
            <a:ext cx="4038600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6400800"/>
            <a:ext cx="82296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78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905000"/>
            <a:ext cx="71628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3733800"/>
            <a:ext cx="71628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মুলধন ও মুনাফা জাতীয় লেনদেন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5410200"/>
            <a:ext cx="7543800" cy="158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599" y="838201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7315200" cy="2667000"/>
          </a:xfrm>
          <a:solidFill>
            <a:schemeClr val="accent6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 ও মুনাফা জাতীয় লেনদেন কি বলতে পারবে 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মুলধন ও মুনাফা জাতীয় লেনদেনের পার্থক্য নির্নয় করতে পারবে ।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বিলম্বিত মুলধন ও মুনাফা জাতীয় ব্যয় নির্নয় করতে পারবে 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5181600"/>
            <a:ext cx="784860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228600"/>
            <a:ext cx="64008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371600"/>
            <a:ext cx="8305800" cy="4876800"/>
            <a:chOff x="990600" y="1295400"/>
            <a:chExt cx="7543800" cy="4382713"/>
          </a:xfrm>
        </p:grpSpPr>
        <p:pic>
          <p:nvPicPr>
            <p:cNvPr id="3" name="Picture 2" descr="gfer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295400"/>
              <a:ext cx="3550920" cy="1828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990600" y="1295401"/>
              <a:ext cx="7543800" cy="4382712"/>
              <a:chOff x="472315" y="495815"/>
              <a:chExt cx="4401639" cy="4032729"/>
            </a:xfrm>
          </p:grpSpPr>
          <p:pic>
            <p:nvPicPr>
              <p:cNvPr id="5" name="Picture 4" descr="buildin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93179" y="495815"/>
                <a:ext cx="2080775" cy="168276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" name="Picture 5" descr="Track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315" y="2599265"/>
                <a:ext cx="4356742" cy="192927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8382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সিঞার  কোম্পানী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গার্মেন্টস  ফ্যাক্টরী </a:t>
            </a:r>
            <a:endParaRPr lang="en-US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248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মালামাল বহন কারী গাড়ী 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390900" y="2552700"/>
            <a:ext cx="2514600" cy="1588"/>
          </a:xfrm>
          <a:prstGeom prst="straightConnector1">
            <a:avLst/>
          </a:prstGeom>
          <a:ln w="28575">
            <a:solidFill>
              <a:srgbClr val="DD3A2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610100" cy="2743200"/>
          </a:xfrm>
          <a:prstGeom prst="round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5181600"/>
            <a:ext cx="7391400" cy="15240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মুলধন ও মুনাফা জাতীয় লেনদেন কাকে বলে,উদাহরন সহ লেখ। </a:t>
            </a:r>
          </a:p>
        </p:txBody>
      </p:sp>
      <p:pic>
        <p:nvPicPr>
          <p:cNvPr id="5" name="Picture 4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1222075" cy="2743200"/>
          </a:xfrm>
          <a:prstGeom prst="rect">
            <a:avLst/>
          </a:prstGeom>
        </p:spPr>
      </p:pic>
      <p:pic>
        <p:nvPicPr>
          <p:cNvPr id="6" name="Picture 5" descr="Tulip_bloo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4273" y="2057401"/>
            <a:ext cx="1140125" cy="2819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4800600"/>
            <a:ext cx="82296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752600"/>
          </a:xfr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উদাহরন  সহ লেখ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উদাহরন  সহ লেখ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924800" cy="3048000"/>
          </a:xfrm>
          <a:solidFill>
            <a:srgbClr val="99FF33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নং প্রশ্নের উওরঃ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লেনদেন এর সুবিধা নিদ্দিষ্ট সময় পর্যন্ত ভোগ করা যায় তাকে মুলধন জাতীয় লেনদেন বলে । যেমন- জমি, দালান কোঠা, আসবাব পএ ,যন্তপাতি ,মোটর গাড়ী ইত্যাদি ।</a:t>
            </a:r>
          </a:p>
          <a:p>
            <a:pPr algn="just"/>
            <a:r>
              <a:rPr lang="bn-BD" sz="2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২নং প্রশ্নের উওরঃ</a:t>
            </a:r>
            <a:r>
              <a:rPr lang="bn-BD" sz="2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লেনদেন নিদ্দিষ্ট সময় পর পর সংগঠিত হয় এবং স্বল্প সমযের মধ্যেই উপযোগিতা নিঃশেষ  হয়ে যায় তাকে মুনাফা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যেমম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 ক্রয়,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 প্রদান, ভাড়া পরিশোধ, বিজ্ঞাপন খরচ, মনিহারী দ্রব্যাদি ক্রয়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2286000"/>
            <a:ext cx="7772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" y="5791200"/>
            <a:ext cx="8001000" cy="1588"/>
          </a:xfrm>
          <a:prstGeom prst="straightConnector1">
            <a:avLst/>
          </a:prstGeom>
          <a:ln w="28575">
            <a:solidFill>
              <a:srgbClr val="DD3A2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592</Words>
  <Application>Microsoft Office PowerPoint</Application>
  <PresentationFormat>On-screen Show (4:3)</PresentationFormat>
  <Paragraphs>146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 ১। মুলধন জাতীয় লেনদেন  কাকে বলে , উদাহরন  সহ লেখ ? ২। মুনাফা  জাতীয় লেনদেন  কাকে বলে , উদাহরন  সহ লেখ     </vt:lpstr>
      <vt:lpstr>Slide 10</vt:lpstr>
      <vt:lpstr>Slide 11</vt:lpstr>
      <vt:lpstr>Slide 12</vt:lpstr>
      <vt:lpstr>Slide 13</vt:lpstr>
      <vt:lpstr>আমরা আরো কিছু ছবি দেখি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REJA</cp:lastModifiedBy>
  <cp:revision>469</cp:revision>
  <dcterms:created xsi:type="dcterms:W3CDTF">2015-10-10T06:08:27Z</dcterms:created>
  <dcterms:modified xsi:type="dcterms:W3CDTF">2016-04-22T04:15:27Z</dcterms:modified>
</cp:coreProperties>
</file>